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90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D6D"/>
    <a:srgbClr val="000000"/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1386" y="48"/>
      </p:cViewPr>
      <p:guideLst>
        <p:guide orient="horz" pos="2183"/>
        <p:guide pos="290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1263B-949A-4E68-A9CA-033CD7DD156A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37FF1-CAE1-474E-8665-9FC4FDEED3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4980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1263B-949A-4E68-A9CA-033CD7DD156A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37FF1-CAE1-474E-8665-9FC4FDEED3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8691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1263B-949A-4E68-A9CA-033CD7DD156A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37FF1-CAE1-474E-8665-9FC4FDEED3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164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1263B-949A-4E68-A9CA-033CD7DD156A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37FF1-CAE1-474E-8665-9FC4FDEED3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967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1263B-949A-4E68-A9CA-033CD7DD156A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37FF1-CAE1-474E-8665-9FC4FDEED3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3915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1263B-949A-4E68-A9CA-033CD7DD156A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37FF1-CAE1-474E-8665-9FC4FDEED3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3523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1263B-949A-4E68-A9CA-033CD7DD156A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37FF1-CAE1-474E-8665-9FC4FDEED3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8260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1263B-949A-4E68-A9CA-033CD7DD156A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37FF1-CAE1-474E-8665-9FC4FDEED3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7683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1263B-949A-4E68-A9CA-033CD7DD156A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37FF1-CAE1-474E-8665-9FC4FDEED3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5521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1263B-949A-4E68-A9CA-033CD7DD156A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37FF1-CAE1-474E-8665-9FC4FDEED3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994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1263B-949A-4E68-A9CA-033CD7DD156A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37FF1-CAE1-474E-8665-9FC4FDEED3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6205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41263B-949A-4E68-A9CA-033CD7DD156A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037FF1-CAE1-474E-8665-9FC4FDEED3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3398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テキスト, スーツ が含まれている画像&#10;&#10;自動的に生成された説明">
            <a:extLst>
              <a:ext uri="{FF2B5EF4-FFF2-40B4-BE49-F238E27FC236}">
                <a16:creationId xmlns:a16="http://schemas.microsoft.com/office/drawing/2014/main" id="{581FE2DA-E8B1-44E1-BE17-430643799B3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233" t="31454" r="4628"/>
          <a:stretch/>
        </p:blipFill>
        <p:spPr>
          <a:xfrm>
            <a:off x="3807621" y="1653550"/>
            <a:ext cx="2518120" cy="2970547"/>
          </a:xfrm>
          <a:prstGeom prst="rect">
            <a:avLst/>
          </a:prstGeom>
        </p:spPr>
      </p:pic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59BE648-2426-41D1-9077-6DA20AED9AD1}"/>
              </a:ext>
            </a:extLst>
          </p:cNvPr>
          <p:cNvSpPr/>
          <p:nvPr/>
        </p:nvSpPr>
        <p:spPr>
          <a:xfrm>
            <a:off x="0" y="2434461"/>
            <a:ext cx="3913251" cy="206210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ja-JP" altLang="en-US" sz="3200" cap="none" spc="0" dirty="0">
                <a:ln w="0"/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アベノマスク</a:t>
            </a:r>
            <a:endParaRPr lang="en-US" altLang="ja-JP" sz="3200" cap="none" spc="0" dirty="0">
              <a:ln w="0"/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3200" dirty="0">
                <a:ln w="0"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このマスクを批判する</a:t>
            </a:r>
            <a:endParaRPr lang="en-US" altLang="ja-JP" sz="3200" dirty="0">
              <a:ln w="0"/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3200" dirty="0">
                <a:ln w="0"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口をふさぐための</a:t>
            </a:r>
            <a:endParaRPr lang="en-US" altLang="ja-JP" sz="3200" dirty="0">
              <a:ln w="0"/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3200" dirty="0">
                <a:ln w="0"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マスクです</a:t>
            </a:r>
            <a:endParaRPr lang="en-US" altLang="ja-JP" sz="3200" dirty="0">
              <a:ln w="0"/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B3FDE99-4882-4D5D-852E-1CBB57733CFC}"/>
              </a:ext>
            </a:extLst>
          </p:cNvPr>
          <p:cNvSpPr/>
          <p:nvPr/>
        </p:nvSpPr>
        <p:spPr>
          <a:xfrm>
            <a:off x="5992434" y="2587740"/>
            <a:ext cx="3122697" cy="286232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2000" cap="none" spc="0" dirty="0">
                <a:ln w="0"/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緊急事態宣言を発出した</a:t>
            </a:r>
            <a:endParaRPr lang="en-US" altLang="ja-JP" sz="2000" cap="none" spc="0" dirty="0">
              <a:ln w="0"/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ja-JP" altLang="en-US" sz="2000" cap="none" spc="0" dirty="0">
                <a:ln w="0"/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みんなで</a:t>
            </a:r>
            <a:r>
              <a:rPr lang="ja-JP" altLang="en-US" sz="2000" dirty="0">
                <a:ln w="0"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自宅待機</a:t>
            </a:r>
            <a:endParaRPr lang="en-US" altLang="ja-JP" sz="2000" dirty="0">
              <a:ln w="0"/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ja-JP" altLang="en-US" sz="2000" cap="none" spc="0" dirty="0">
                <a:ln w="0"/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家を出発しないよう</a:t>
            </a:r>
            <a:endParaRPr lang="en-US" altLang="ja-JP" sz="2000" cap="none" spc="0" dirty="0">
              <a:ln w="0"/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ja-JP" altLang="en-US" sz="2000" dirty="0">
                <a:ln w="0"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都会は皆で留守しよう！</a:t>
            </a:r>
            <a:endParaRPr lang="en-US" altLang="ja-JP" sz="2000" dirty="0">
              <a:ln w="0"/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ja-JP" altLang="en-US" sz="2000" cap="none" spc="0" dirty="0">
                <a:ln w="0"/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Ｗｅ　留守！</a:t>
            </a:r>
            <a:endParaRPr lang="en-US" altLang="ja-JP" sz="2000" cap="none" spc="0" dirty="0">
              <a:ln w="0"/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ja-JP" altLang="en-US" sz="2000" dirty="0">
                <a:ln w="0"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コロナは来るナ</a:t>
            </a:r>
            <a:endParaRPr lang="en-US" altLang="ja-JP" sz="2000" dirty="0">
              <a:ln w="0"/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ja-JP" altLang="en-US" sz="2000" dirty="0">
                <a:ln w="0"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皆さんも、都会に来るな</a:t>
            </a:r>
            <a:endParaRPr lang="en-US" altLang="ja-JP" sz="2000" cap="none" spc="0" dirty="0">
              <a:ln w="0"/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en-US" altLang="ja-JP" sz="2000" dirty="0">
                <a:ln w="0"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Stay</a:t>
            </a:r>
            <a:r>
              <a:rPr lang="ja-JP" altLang="en-US" sz="2000" dirty="0">
                <a:ln w="0"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en-US" altLang="ja-JP" sz="2000" dirty="0">
                <a:ln w="0"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Home</a:t>
            </a:r>
          </a:p>
          <a:p>
            <a:pPr algn="ctr"/>
            <a:r>
              <a:rPr lang="ja-JP" altLang="en-US" sz="2000" cap="none" spc="0" dirty="0">
                <a:ln w="0"/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コロナを退治しよう！</a:t>
            </a:r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BD6C20EE-227A-4B91-A82D-2EE338ED23E8}"/>
              </a:ext>
            </a:extLst>
          </p:cNvPr>
          <p:cNvGrpSpPr/>
          <p:nvPr/>
        </p:nvGrpSpPr>
        <p:grpSpPr>
          <a:xfrm>
            <a:off x="1886798" y="582818"/>
            <a:ext cx="5443430" cy="1376966"/>
            <a:chOff x="872964" y="2136697"/>
            <a:chExt cx="5443430" cy="1376966"/>
          </a:xfrm>
        </p:grpSpPr>
        <p:sp>
          <p:nvSpPr>
            <p:cNvPr id="11" name="楕円 10">
              <a:extLst>
                <a:ext uri="{FF2B5EF4-FFF2-40B4-BE49-F238E27FC236}">
                  <a16:creationId xmlns:a16="http://schemas.microsoft.com/office/drawing/2014/main" id="{0D6609B5-D2BA-4B1F-9317-C1721ED7BE14}"/>
                </a:ext>
              </a:extLst>
            </p:cNvPr>
            <p:cNvSpPr/>
            <p:nvPr/>
          </p:nvSpPr>
          <p:spPr>
            <a:xfrm>
              <a:off x="3877404" y="2265241"/>
              <a:ext cx="144000" cy="828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12" name="グループ化 11">
              <a:extLst>
                <a:ext uri="{FF2B5EF4-FFF2-40B4-BE49-F238E27FC236}">
                  <a16:creationId xmlns:a16="http://schemas.microsoft.com/office/drawing/2014/main" id="{28221A04-C53B-4F2E-B4E7-92E828D6F2C5}"/>
                </a:ext>
              </a:extLst>
            </p:cNvPr>
            <p:cNvGrpSpPr/>
            <p:nvPr/>
          </p:nvGrpSpPr>
          <p:grpSpPr>
            <a:xfrm>
              <a:off x="872964" y="2136697"/>
              <a:ext cx="5443430" cy="1376966"/>
              <a:chOff x="872964" y="2136696"/>
              <a:chExt cx="10500370" cy="2656165"/>
            </a:xfrm>
          </p:grpSpPr>
          <p:pic>
            <p:nvPicPr>
              <p:cNvPr id="13" name="図 12" descr="抽象, 挿絵 が含まれている画像&#10;&#10;自動的に生成された説明">
                <a:extLst>
                  <a:ext uri="{FF2B5EF4-FFF2-40B4-BE49-F238E27FC236}">
                    <a16:creationId xmlns:a16="http://schemas.microsoft.com/office/drawing/2014/main" id="{F03C833B-FDD6-4998-BCEA-8576E341A3D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biLevel thresh="25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068329" y="2235964"/>
                <a:ext cx="2556897" cy="2556897"/>
              </a:xfrm>
              <a:prstGeom prst="rect">
                <a:avLst/>
              </a:prstGeom>
            </p:spPr>
          </p:pic>
          <p:sp>
            <p:nvSpPr>
              <p:cNvPr id="14" name="WordArt 2">
                <a:extLst>
                  <a:ext uri="{FF2B5EF4-FFF2-40B4-BE49-F238E27FC236}">
                    <a16:creationId xmlns:a16="http://schemas.microsoft.com/office/drawing/2014/main" id="{604B1290-F98B-4859-83A7-7A093AD6BA99}"/>
                  </a:ext>
                </a:extLst>
              </p:cNvPr>
              <p:cNvSpPr>
                <a:spLocks noChangeArrowheads="1" noChangeShapeType="1" noTextEdit="1"/>
              </p:cNvSpPr>
              <p:nvPr/>
            </p:nvSpPr>
            <p:spPr bwMode="auto">
              <a:xfrm>
                <a:off x="4416366" y="2477242"/>
                <a:ext cx="1468426" cy="2055256"/>
              </a:xfrm>
              <a:prstGeom prst="rect">
                <a:avLst/>
              </a:prstGeom>
              <a:extLst>
                <a:ext uri="{AF507438-7753-43E0-B8FC-AC1667EBCBE1}">
                  <a14:hiddenEffects xmlns:a14="http://schemas.microsoft.com/office/drawing/2010/main">
                    <a:effectLst/>
                  </a14:hiddenEffects>
                </a:ext>
              </a:extLst>
            </p:spPr>
            <p:txBody>
              <a:bodyPr vert="eaVert"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 rtl="0" fontAlgn="auto">
                  <a:buNone/>
                </a:pPr>
                <a:r>
                  <a:rPr lang="en-US" altLang="ja-JP" sz="5400" kern="10" spc="0" dirty="0">
                    <a:ln w="28575">
                      <a:noFill/>
                      <a:round/>
                      <a:headEnd/>
                      <a:tailEnd/>
                    </a:ln>
                    <a:solidFill>
                      <a:srgbClr val="7030A0"/>
                    </a:solidFill>
                    <a:effectLst/>
                    <a:latin typeface="AR P新藝体U" panose="020B0600010101010101" pitchFamily="50" charset="-128"/>
                    <a:ea typeface="AR P新藝体U" panose="020B0600010101010101" pitchFamily="50" charset="-128"/>
                  </a:rPr>
                  <a:t>V</a:t>
                </a:r>
                <a:endParaRPr lang="ja-JP" altLang="en-US" sz="5400" kern="10" spc="0" dirty="0">
                  <a:ln w="28575">
                    <a:noFill/>
                    <a:round/>
                    <a:headEnd/>
                    <a:tailEnd/>
                  </a:ln>
                  <a:solidFill>
                    <a:srgbClr val="7030A0"/>
                  </a:solidFill>
                  <a:effectLst/>
                  <a:latin typeface="AR P新藝体U" panose="020B0600010101010101" pitchFamily="50" charset="-128"/>
                  <a:ea typeface="AR P新藝体U" panose="020B0600010101010101" pitchFamily="50" charset="-128"/>
                </a:endParaRPr>
              </a:p>
            </p:txBody>
          </p:sp>
          <p:sp>
            <p:nvSpPr>
              <p:cNvPr id="15" name="正方形/長方形 14">
                <a:extLst>
                  <a:ext uri="{FF2B5EF4-FFF2-40B4-BE49-F238E27FC236}">
                    <a16:creationId xmlns:a16="http://schemas.microsoft.com/office/drawing/2014/main" id="{8C49D819-E191-4CB6-B35D-ED354EA3F5CB}"/>
                  </a:ext>
                </a:extLst>
              </p:cNvPr>
              <p:cNvSpPr/>
              <p:nvPr/>
            </p:nvSpPr>
            <p:spPr>
              <a:xfrm>
                <a:off x="6102107" y="2495921"/>
                <a:ext cx="288000" cy="2036985"/>
              </a:xfrm>
              <a:prstGeom prst="rect">
                <a:avLst/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" name="正方形/長方形 15">
                <a:extLst>
                  <a:ext uri="{FF2B5EF4-FFF2-40B4-BE49-F238E27FC236}">
                    <a16:creationId xmlns:a16="http://schemas.microsoft.com/office/drawing/2014/main" id="{FC31A087-4E92-4CFC-A7FD-E5F89CDBAD39}"/>
                  </a:ext>
                </a:extLst>
              </p:cNvPr>
              <p:cNvSpPr/>
              <p:nvPr/>
            </p:nvSpPr>
            <p:spPr>
              <a:xfrm>
                <a:off x="9372329" y="2453456"/>
                <a:ext cx="288000" cy="2036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17" name="グループ化 16">
                <a:extLst>
                  <a:ext uri="{FF2B5EF4-FFF2-40B4-BE49-F238E27FC236}">
                    <a16:creationId xmlns:a16="http://schemas.microsoft.com/office/drawing/2014/main" id="{E04EBC7E-135C-4AAD-9DFE-642028F94580}"/>
                  </a:ext>
                </a:extLst>
              </p:cNvPr>
              <p:cNvGrpSpPr/>
              <p:nvPr/>
            </p:nvGrpSpPr>
            <p:grpSpPr>
              <a:xfrm>
                <a:off x="9916714" y="2376116"/>
                <a:ext cx="1296000" cy="2189128"/>
                <a:chOff x="10202464" y="2376116"/>
                <a:chExt cx="1296000" cy="2189128"/>
              </a:xfrm>
            </p:grpSpPr>
            <p:sp>
              <p:nvSpPr>
                <p:cNvPr id="28" name="正方形/長方形 27">
                  <a:extLst>
                    <a:ext uri="{FF2B5EF4-FFF2-40B4-BE49-F238E27FC236}">
                      <a16:creationId xmlns:a16="http://schemas.microsoft.com/office/drawing/2014/main" id="{024744E6-70DD-4524-A9D8-1D8EB3DC92EE}"/>
                    </a:ext>
                  </a:extLst>
                </p:cNvPr>
                <p:cNvSpPr/>
                <p:nvPr/>
              </p:nvSpPr>
              <p:spPr>
                <a:xfrm rot="1694839">
                  <a:off x="10820326" y="2748678"/>
                  <a:ext cx="318705" cy="181656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" name="WordArt 2">
                  <a:extLst>
                    <a:ext uri="{FF2B5EF4-FFF2-40B4-BE49-F238E27FC236}">
                      <a16:creationId xmlns:a16="http://schemas.microsoft.com/office/drawing/2014/main" id="{C92062BA-C70F-4CCC-96C3-83DDAF42CBFF}"/>
                    </a:ext>
                  </a:extLst>
                </p:cNvPr>
                <p:cNvSpPr>
                  <a:spLocks noChangeArrowheads="1" noChangeShapeType="1" noTextEdit="1"/>
                </p:cNvSpPr>
                <p:nvPr/>
              </p:nvSpPr>
              <p:spPr bwMode="auto">
                <a:xfrm rot="5400000">
                  <a:off x="10202464" y="2376116"/>
                  <a:ext cx="1296000" cy="1296000"/>
                </a:xfrm>
                <a:prstGeom prst="rect">
                  <a:avLst/>
                </a:prstGeom>
                <a:ln>
                  <a:noFill/>
                </a:ln>
                <a:extLst>
                  <a:ext uri="{AF507438-7753-43E0-B8FC-AC1667EBCBE1}">
                    <a14:hiddenEffects xmlns:a14="http://schemas.microsoft.com/office/drawing/2010/main">
                      <a:effectLst/>
                    </a14:hiddenEffects>
                  </a:ext>
                </a:extLst>
              </p:spPr>
              <p:txBody>
                <a:bodyPr vert="eaVert"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 rtl="0" fontAlgn="auto">
                    <a:buNone/>
                  </a:pPr>
                  <a:r>
                    <a:rPr lang="ja-JP" altLang="en-US" sz="5400" kern="10" spc="0" dirty="0">
                      <a:ln w="2857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solidFill>
                        <a:sysClr val="windowText" lastClr="000000"/>
                      </a:solidFill>
                      <a:effectLst/>
                      <a:latin typeface="HGP創英角ｺﾞｼｯｸUB" panose="020B0900000000000000" pitchFamily="50" charset="-128"/>
                      <a:ea typeface="HGP創英角ｺﾞｼｯｸUB" panose="020B0900000000000000" pitchFamily="50" charset="-128"/>
                    </a:rPr>
                    <a:t>〇</a:t>
                  </a:r>
                </a:p>
              </p:txBody>
            </p:sp>
          </p:grpSp>
          <p:pic>
            <p:nvPicPr>
              <p:cNvPr id="18" name="図 17" descr="抽象, 挿絵 が含まれている画像&#10;&#10;自動的に生成された説明">
                <a:extLst>
                  <a:ext uri="{FF2B5EF4-FFF2-40B4-BE49-F238E27FC236}">
                    <a16:creationId xmlns:a16="http://schemas.microsoft.com/office/drawing/2014/main" id="{34D31C0B-73DA-46BA-B2CA-76BB9AF2DEC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756094" y="2154112"/>
                <a:ext cx="1617240" cy="1667119"/>
              </a:xfrm>
              <a:prstGeom prst="rect">
                <a:avLst/>
              </a:prstGeom>
            </p:spPr>
          </p:pic>
          <p:grpSp>
            <p:nvGrpSpPr>
              <p:cNvPr id="19" name="グループ化 18">
                <a:extLst>
                  <a:ext uri="{FF2B5EF4-FFF2-40B4-BE49-F238E27FC236}">
                    <a16:creationId xmlns:a16="http://schemas.microsoft.com/office/drawing/2014/main" id="{8D9FDA23-9AB5-4AF1-A7A9-5DC038D53BAE}"/>
                  </a:ext>
                </a:extLst>
              </p:cNvPr>
              <p:cNvGrpSpPr/>
              <p:nvPr/>
            </p:nvGrpSpPr>
            <p:grpSpPr>
              <a:xfrm>
                <a:off x="872964" y="2226421"/>
                <a:ext cx="1350193" cy="2556897"/>
                <a:chOff x="162266" y="2108986"/>
                <a:chExt cx="1350193" cy="2556897"/>
              </a:xfrm>
            </p:grpSpPr>
            <p:pic>
              <p:nvPicPr>
                <p:cNvPr id="26" name="図 25" descr="抽象, 挿絵 が含まれている画像&#10;&#10;自動的に生成された説明">
                  <a:extLst>
                    <a:ext uri="{FF2B5EF4-FFF2-40B4-BE49-F238E27FC236}">
                      <a16:creationId xmlns:a16="http://schemas.microsoft.com/office/drawing/2014/main" id="{028F677A-E64F-45FB-A498-3884E8DCFE3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3">
                  <a:biLevel thresh="25000"/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r="48479"/>
                <a:stretch/>
              </p:blipFill>
              <p:spPr>
                <a:xfrm>
                  <a:off x="162266" y="2108986"/>
                  <a:ext cx="1317349" cy="2556897"/>
                </a:xfrm>
                <a:prstGeom prst="rect">
                  <a:avLst/>
                </a:prstGeom>
              </p:spPr>
            </p:pic>
            <p:sp>
              <p:nvSpPr>
                <p:cNvPr id="27" name="フローチャート: 論理積ゲート 26">
                  <a:extLst>
                    <a:ext uri="{FF2B5EF4-FFF2-40B4-BE49-F238E27FC236}">
                      <a16:creationId xmlns:a16="http://schemas.microsoft.com/office/drawing/2014/main" id="{1113D69B-BF4E-40C6-A89E-8938653B33FC}"/>
                    </a:ext>
                  </a:extLst>
                </p:cNvPr>
                <p:cNvSpPr/>
                <p:nvPr/>
              </p:nvSpPr>
              <p:spPr>
                <a:xfrm rot="10800000">
                  <a:off x="905589" y="2962461"/>
                  <a:ext cx="606870" cy="798032"/>
                </a:xfrm>
                <a:prstGeom prst="flowChartDelay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0" name="グループ化 19">
                <a:extLst>
                  <a:ext uri="{FF2B5EF4-FFF2-40B4-BE49-F238E27FC236}">
                    <a16:creationId xmlns:a16="http://schemas.microsoft.com/office/drawing/2014/main" id="{B9841DA4-ED7B-436E-9DA6-3A4C0A466729}"/>
                  </a:ext>
                </a:extLst>
              </p:cNvPr>
              <p:cNvGrpSpPr/>
              <p:nvPr/>
            </p:nvGrpSpPr>
            <p:grpSpPr>
              <a:xfrm>
                <a:off x="6473005" y="2136696"/>
                <a:ext cx="1707827" cy="2556897"/>
                <a:chOff x="6758755" y="2136696"/>
                <a:chExt cx="1707827" cy="2556897"/>
              </a:xfrm>
            </p:grpSpPr>
            <p:pic>
              <p:nvPicPr>
                <p:cNvPr id="22" name="図 21" descr="抽象, 挿絵 が含まれている画像&#10;&#10;自動的に生成された説明">
                  <a:extLst>
                    <a:ext uri="{FF2B5EF4-FFF2-40B4-BE49-F238E27FC236}">
                      <a16:creationId xmlns:a16="http://schemas.microsoft.com/office/drawing/2014/main" id="{BF03CBF7-C257-4540-BADD-0128A0758C4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3">
                  <a:biLevel thresh="25000"/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46717"/>
                <a:stretch/>
              </p:blipFill>
              <p:spPr>
                <a:xfrm>
                  <a:off x="7104185" y="2136696"/>
                  <a:ext cx="1362397" cy="2556897"/>
                </a:xfrm>
                <a:prstGeom prst="rect">
                  <a:avLst/>
                </a:prstGeom>
              </p:spPr>
            </p:pic>
            <p:sp>
              <p:nvSpPr>
                <p:cNvPr id="23" name="正方形/長方形 22">
                  <a:extLst>
                    <a:ext uri="{FF2B5EF4-FFF2-40B4-BE49-F238E27FC236}">
                      <a16:creationId xmlns:a16="http://schemas.microsoft.com/office/drawing/2014/main" id="{5326EC29-10D0-41F5-8009-945B4712B667}"/>
                    </a:ext>
                  </a:extLst>
                </p:cNvPr>
                <p:cNvSpPr/>
                <p:nvPr/>
              </p:nvSpPr>
              <p:spPr>
                <a:xfrm>
                  <a:off x="6893172" y="2677619"/>
                  <a:ext cx="211013" cy="1813118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4" name="フローチャート: 論理積ゲート 23">
                  <a:extLst>
                    <a:ext uri="{FF2B5EF4-FFF2-40B4-BE49-F238E27FC236}">
                      <a16:creationId xmlns:a16="http://schemas.microsoft.com/office/drawing/2014/main" id="{396C7101-5B73-4E47-9E22-25E80967EB2F}"/>
                    </a:ext>
                  </a:extLst>
                </p:cNvPr>
                <p:cNvSpPr/>
                <p:nvPr/>
              </p:nvSpPr>
              <p:spPr>
                <a:xfrm>
                  <a:off x="7108359" y="3011718"/>
                  <a:ext cx="606870" cy="798032"/>
                </a:xfrm>
                <a:prstGeom prst="flowChartDelay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5" name="楕円 24">
                  <a:extLst>
                    <a:ext uri="{FF2B5EF4-FFF2-40B4-BE49-F238E27FC236}">
                      <a16:creationId xmlns:a16="http://schemas.microsoft.com/office/drawing/2014/main" id="{E15FCCD8-2086-4C4A-AD96-4ED2B6467179}"/>
                    </a:ext>
                  </a:extLst>
                </p:cNvPr>
                <p:cNvSpPr/>
                <p:nvPr/>
              </p:nvSpPr>
              <p:spPr>
                <a:xfrm>
                  <a:off x="6758755" y="4312971"/>
                  <a:ext cx="468000" cy="18000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1" name="正方形/長方形 20">
                <a:extLst>
                  <a:ext uri="{FF2B5EF4-FFF2-40B4-BE49-F238E27FC236}">
                    <a16:creationId xmlns:a16="http://schemas.microsoft.com/office/drawing/2014/main" id="{A4FBD476-843A-47DB-ABE2-67B73C678F01}"/>
                  </a:ext>
                </a:extLst>
              </p:cNvPr>
              <p:cNvSpPr/>
              <p:nvPr/>
            </p:nvSpPr>
            <p:spPr>
              <a:xfrm rot="5400000">
                <a:off x="8507463" y="3272296"/>
                <a:ext cx="288000" cy="648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pic>
        <p:nvPicPr>
          <p:cNvPr id="30" name="図 29" descr="抽象, 挿絵 が含まれている画像&#10;&#10;自動的に生成された説明">
            <a:extLst>
              <a:ext uri="{FF2B5EF4-FFF2-40B4-BE49-F238E27FC236}">
                <a16:creationId xmlns:a16="http://schemas.microsoft.com/office/drawing/2014/main" id="{12F3F488-D5B4-4053-8637-520D43F807A3}"/>
              </a:ext>
            </a:extLst>
          </p:cNvPr>
          <p:cNvPicPr>
            <a:picLocks noChangeAspect="1"/>
          </p:cNvPicPr>
          <p:nvPr/>
        </p:nvPicPr>
        <p:blipFill>
          <a:blip r:embed="rId3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6273" y="4713515"/>
            <a:ext cx="2060108" cy="2060108"/>
          </a:xfrm>
          <a:prstGeom prst="rect">
            <a:avLst/>
          </a:prstGeom>
        </p:spPr>
      </p:pic>
      <p:pic>
        <p:nvPicPr>
          <p:cNvPr id="31" name="図 30" descr="コンピュータ, 挿絵 が含まれている画像&#10;&#10;自動的に生成された説明">
            <a:extLst>
              <a:ext uri="{FF2B5EF4-FFF2-40B4-BE49-F238E27FC236}">
                <a16:creationId xmlns:a16="http://schemas.microsoft.com/office/drawing/2014/main" id="{EFB5DBA7-2D91-4A00-8441-E88C6FB34EA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9742" y="4480925"/>
            <a:ext cx="2427808" cy="2427808"/>
          </a:xfrm>
          <a:prstGeom prst="ellipse">
            <a:avLst/>
          </a:prstGeom>
        </p:spPr>
      </p:pic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641F98EF-833A-477A-8B73-AB83F002D5A1}"/>
              </a:ext>
            </a:extLst>
          </p:cNvPr>
          <p:cNvSpPr/>
          <p:nvPr/>
        </p:nvSpPr>
        <p:spPr>
          <a:xfrm>
            <a:off x="-181036" y="4338687"/>
            <a:ext cx="3122697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2000" cap="none" spc="0" dirty="0">
                <a:ln w="0"/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たった</a:t>
            </a:r>
            <a:r>
              <a:rPr lang="en-US" altLang="ja-JP" sz="2000" cap="none" spc="0" dirty="0">
                <a:ln w="0"/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</a:t>
            </a:r>
            <a:r>
              <a:rPr lang="ja-JP" altLang="en-US" sz="2000" cap="none" spc="0" dirty="0">
                <a:ln w="0"/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枚か</a:t>
            </a:r>
            <a:endParaRPr lang="en-US" altLang="ja-JP" sz="2000" cap="none" spc="0" dirty="0">
              <a:ln w="0"/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ja-JP" altLang="en-US" sz="2000" dirty="0">
                <a:ln w="0"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マ～少ないマスク</a:t>
            </a:r>
            <a:endParaRPr lang="en-US" altLang="ja-JP" sz="2000" dirty="0">
              <a:ln w="0"/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ja-JP" altLang="en-US" sz="2000" dirty="0">
                <a:ln w="0"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一枚は口を</a:t>
            </a:r>
            <a:endParaRPr lang="en-US" altLang="ja-JP" sz="2000" dirty="0">
              <a:ln w="0"/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ja-JP" altLang="en-US" sz="2000" dirty="0">
                <a:ln w="0"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もう一枚は目隠し用？</a:t>
            </a:r>
            <a:endParaRPr lang="en-US" altLang="ja-JP" sz="2000" dirty="0">
              <a:ln w="0"/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ja-JP" altLang="en-US" sz="2000" cap="none" spc="0" dirty="0">
                <a:ln w="0"/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これでコロナ感染を</a:t>
            </a:r>
            <a:endParaRPr lang="en-US" altLang="ja-JP" sz="2000" cap="none" spc="0" dirty="0">
              <a:ln w="0"/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ja-JP" altLang="en-US" sz="2000" dirty="0">
                <a:ln w="0"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少しでもマ～救えるか？</a:t>
            </a:r>
            <a:endParaRPr lang="en-US" altLang="ja-JP" sz="2000" dirty="0">
              <a:ln w="0"/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ja-JP" altLang="en-US" sz="2000" cap="none" spc="0" dirty="0">
                <a:ln w="0"/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マスクの来るのを</a:t>
            </a:r>
            <a:endParaRPr lang="en-US" altLang="ja-JP" sz="2000" cap="none" spc="0" dirty="0">
              <a:ln w="0"/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ja-JP" altLang="en-US" sz="2000" cap="none" spc="0" dirty="0">
                <a:ln w="0"/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自宅待機しています</a:t>
            </a:r>
          </a:p>
        </p:txBody>
      </p:sp>
      <p:grpSp>
        <p:nvGrpSpPr>
          <p:cNvPr id="43" name="グループ化 42">
            <a:extLst>
              <a:ext uri="{FF2B5EF4-FFF2-40B4-BE49-F238E27FC236}">
                <a16:creationId xmlns:a16="http://schemas.microsoft.com/office/drawing/2014/main" id="{32C618E3-8C35-41A7-ACE8-A48958BEEE6C}"/>
              </a:ext>
            </a:extLst>
          </p:cNvPr>
          <p:cNvGrpSpPr/>
          <p:nvPr/>
        </p:nvGrpSpPr>
        <p:grpSpPr>
          <a:xfrm>
            <a:off x="4348031" y="2587740"/>
            <a:ext cx="1365163" cy="875974"/>
            <a:chOff x="4348031" y="2587740"/>
            <a:chExt cx="1365163" cy="875974"/>
          </a:xfrm>
        </p:grpSpPr>
        <p:pic>
          <p:nvPicPr>
            <p:cNvPr id="33" name="図 32" descr="テキスト, スーツ が含まれている画像&#10;&#10;自動的に生成された説明">
              <a:extLst>
                <a:ext uri="{FF2B5EF4-FFF2-40B4-BE49-F238E27FC236}">
                  <a16:creationId xmlns:a16="http://schemas.microsoft.com/office/drawing/2014/main" id="{2CDED736-23EF-45D3-8E02-24BD3A12743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biLevel thresh="7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1426" t="68084" r="16764" b="17641"/>
            <a:stretch/>
          </p:blipFill>
          <p:spPr>
            <a:xfrm>
              <a:off x="4473295" y="2587740"/>
              <a:ext cx="897437" cy="618627"/>
            </a:xfrm>
            <a:prstGeom prst="rect">
              <a:avLst/>
            </a:prstGeom>
          </p:spPr>
        </p:pic>
        <p:cxnSp>
          <p:nvCxnSpPr>
            <p:cNvPr id="35" name="直線コネクタ 34">
              <a:extLst>
                <a:ext uri="{FF2B5EF4-FFF2-40B4-BE49-F238E27FC236}">
                  <a16:creationId xmlns:a16="http://schemas.microsoft.com/office/drawing/2014/main" id="{03155A45-FC62-4DFB-B577-3945806C79D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322088" y="2587740"/>
              <a:ext cx="353136" cy="11325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直線コネクタ 37">
              <a:extLst>
                <a:ext uri="{FF2B5EF4-FFF2-40B4-BE49-F238E27FC236}">
                  <a16:creationId xmlns:a16="http://schemas.microsoft.com/office/drawing/2014/main" id="{45161D46-A1DB-45B9-9F63-A6453E32CCA3}"/>
                </a:ext>
              </a:extLst>
            </p:cNvPr>
            <p:cNvCxnSpPr/>
            <p:nvPr/>
          </p:nvCxnSpPr>
          <p:spPr>
            <a:xfrm>
              <a:off x="5322088" y="3096239"/>
              <a:ext cx="391106" cy="19954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コネクタ 39">
              <a:extLst>
                <a:ext uri="{FF2B5EF4-FFF2-40B4-BE49-F238E27FC236}">
                  <a16:creationId xmlns:a16="http://schemas.microsoft.com/office/drawing/2014/main" id="{CE7D548C-6F84-4423-9D71-609274FAECDA}"/>
                </a:ext>
              </a:extLst>
            </p:cNvPr>
            <p:cNvCxnSpPr/>
            <p:nvPr/>
          </p:nvCxnSpPr>
          <p:spPr>
            <a:xfrm flipH="1" flipV="1">
              <a:off x="4356836" y="2670621"/>
              <a:ext cx="215164" cy="3037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コネクタ 40">
              <a:extLst>
                <a:ext uri="{FF2B5EF4-FFF2-40B4-BE49-F238E27FC236}">
                  <a16:creationId xmlns:a16="http://schemas.microsoft.com/office/drawing/2014/main" id="{8757EB4A-B381-48C7-A06F-9A826E1F0A0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348031" y="3111427"/>
              <a:ext cx="247523" cy="35228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07D7A132-ABC1-41D4-B6AC-F47CC6C94ACC}"/>
              </a:ext>
            </a:extLst>
          </p:cNvPr>
          <p:cNvSpPr txBox="1"/>
          <p:nvPr/>
        </p:nvSpPr>
        <p:spPr>
          <a:xfrm>
            <a:off x="4340373" y="5196499"/>
            <a:ext cx="17160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太陽のコロナでコロナウイルスを退治しよう！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EEC554A5-F188-49EE-A475-09571BA92C1A}"/>
              </a:ext>
            </a:extLst>
          </p:cNvPr>
          <p:cNvSpPr/>
          <p:nvPr/>
        </p:nvSpPr>
        <p:spPr>
          <a:xfrm>
            <a:off x="661182" y="814601"/>
            <a:ext cx="7891975" cy="5006966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ja-JP" altLang="en-US" sz="5400" b="0" cap="none" spc="0" dirty="0">
                <a:ln w="0"/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こ</a:t>
            </a:r>
            <a:r>
              <a:rPr lang="ja-JP" altLang="en-US" sz="5400" b="0" cap="none" spc="0" dirty="0">
                <a:ln w="0"/>
                <a:solidFill>
                  <a:schemeClr val="accent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</a:t>
            </a:r>
            <a:r>
              <a:rPr lang="ja-JP" altLang="en-US" sz="5400" b="0" cap="none" spc="0" dirty="0">
                <a:ln w="0"/>
                <a:solidFill>
                  <a:schemeClr val="accent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事</a:t>
            </a:r>
            <a:r>
              <a:rPr lang="ja-JP" altLang="en-US" sz="5400" b="0" cap="none" spc="0" dirty="0">
                <a:ln w="0"/>
                <a:solidFill>
                  <a:schemeClr val="accent3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態</a:t>
            </a:r>
            <a:r>
              <a:rPr lang="ja-JP" altLang="en-US" sz="5400" b="0" cap="none" spc="0" dirty="0">
                <a:ln w="0"/>
                <a:solidFill>
                  <a:schemeClr val="accent4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を</a:t>
            </a:r>
            <a:r>
              <a:rPr lang="ja-JP" altLang="en-US" sz="5400" b="0" cap="none" spc="0" dirty="0">
                <a:ln w="0"/>
                <a:solidFill>
                  <a:schemeClr val="accent5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早</a:t>
            </a:r>
            <a:r>
              <a:rPr lang="ja-JP" altLang="en-US" sz="5400" b="0" cap="none" spc="0" dirty="0">
                <a:ln w="0"/>
                <a:solidFill>
                  <a:schemeClr val="accent6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く</a:t>
            </a:r>
            <a:r>
              <a:rPr lang="ja-JP" altLang="en-US" sz="5400" b="0" cap="none" spc="0" dirty="0">
                <a:ln w="0"/>
                <a:solidFill>
                  <a:srgbClr val="FFC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乗</a:t>
            </a:r>
            <a:r>
              <a:rPr lang="ja-JP" altLang="en-US" sz="5400" b="0" cap="none" spc="0" dirty="0">
                <a:ln w="0"/>
                <a:solidFill>
                  <a:srgbClr val="92D05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り</a:t>
            </a:r>
            <a:r>
              <a:rPr lang="ja-JP" altLang="en-US" sz="5400" b="0" cap="none" spc="0" dirty="0">
                <a:ln w="0"/>
                <a:solidFill>
                  <a:srgbClr val="00B05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越</a:t>
            </a:r>
            <a:r>
              <a:rPr lang="ja-JP" altLang="en-US" sz="5400" b="0" cap="none" spc="0" dirty="0">
                <a:ln w="0"/>
                <a:solidFill>
                  <a:srgbClr val="0070C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え</a:t>
            </a:r>
            <a:r>
              <a:rPr lang="ja-JP" altLang="en-US" sz="5400" b="0" cap="none" spc="0" dirty="0">
                <a:ln w="0"/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よ</a:t>
            </a:r>
            <a:r>
              <a:rPr lang="ja-JP" altLang="en-US" sz="5400" b="0" cap="none" spc="0" dirty="0">
                <a:ln w="0"/>
                <a:solidFill>
                  <a:srgbClr val="7030A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う</a:t>
            </a:r>
            <a:r>
              <a:rPr lang="ja-JP" altLang="en-US" sz="5400" b="0" cap="none" spc="0" dirty="0">
                <a:ln w="0"/>
                <a:solidFill>
                  <a:srgbClr val="FF6D6D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！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BD5D9D2-9E56-4D02-A483-4C45BC114F2B}"/>
              </a:ext>
            </a:extLst>
          </p:cNvPr>
          <p:cNvSpPr/>
          <p:nvPr/>
        </p:nvSpPr>
        <p:spPr>
          <a:xfrm>
            <a:off x="6711650" y="5829407"/>
            <a:ext cx="226215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イラストは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漫画家・浦沢直樹氏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の作品です。</a:t>
            </a:r>
          </a:p>
        </p:txBody>
      </p:sp>
      <p:pic>
        <p:nvPicPr>
          <p:cNvPr id="8" name="図 7" descr="挿絵, 食品, マグカップ が含まれている画像&#10;&#10;自動的に生成された説明">
            <a:extLst>
              <a:ext uri="{FF2B5EF4-FFF2-40B4-BE49-F238E27FC236}">
                <a16:creationId xmlns:a16="http://schemas.microsoft.com/office/drawing/2014/main" id="{7AA17902-EDD9-4A22-8D29-3071405A4B4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8048">
            <a:off x="3195305" y="5073004"/>
            <a:ext cx="543794" cy="1538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2466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6" presetClass="entr" presetSubtype="2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500"/>
                            </p:stCondLst>
                            <p:childTnLst>
                              <p:par>
                                <p:cTn id="31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500"/>
                            </p:stCondLst>
                            <p:childTnLst>
                              <p:par>
                                <p:cTn id="3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70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32" grpId="0"/>
      <p:bldP spid="45" grpId="0"/>
      <p:bldP spid="2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1404</TotalTime>
  <Words>120</Words>
  <Application>Microsoft Office PowerPoint</Application>
  <PresentationFormat>画面に合わせる (4:3)</PresentationFormat>
  <Paragraphs>28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AR P新藝体U</vt:lpstr>
      <vt:lpstr>HGP創英角ｺﾞｼｯｸUB</vt:lpstr>
      <vt:lpstr>ＭＳ Ｐゴシック</vt:lpstr>
      <vt:lpstr>ＭＳ 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脳トレ問題</dc:title>
  <dc:creator>幸雄 平井</dc:creator>
  <cp:lastModifiedBy>幸雄 平井</cp:lastModifiedBy>
  <cp:revision>129</cp:revision>
  <dcterms:created xsi:type="dcterms:W3CDTF">2020-04-11T05:31:35Z</dcterms:created>
  <dcterms:modified xsi:type="dcterms:W3CDTF">2020-04-14T00:52:02Z</dcterms:modified>
</cp:coreProperties>
</file>